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80" r:id="rId4"/>
    <p:sldId id="260" r:id="rId5"/>
    <p:sldId id="258" r:id="rId6"/>
    <p:sldId id="259" r:id="rId7"/>
    <p:sldId id="276" r:id="rId8"/>
    <p:sldId id="261" r:id="rId9"/>
    <p:sldId id="277" r:id="rId10"/>
    <p:sldId id="278" r:id="rId11"/>
    <p:sldId id="262" r:id="rId12"/>
    <p:sldId id="296" r:id="rId13"/>
    <p:sldId id="299" r:id="rId14"/>
    <p:sldId id="298" r:id="rId15"/>
    <p:sldId id="265" r:id="rId16"/>
    <p:sldId id="266" r:id="rId17"/>
    <p:sldId id="288" r:id="rId18"/>
    <p:sldId id="287" r:id="rId19"/>
    <p:sldId id="268" r:id="rId20"/>
    <p:sldId id="297" r:id="rId21"/>
    <p:sldId id="300" r:id="rId22"/>
    <p:sldId id="273" r:id="rId23"/>
    <p:sldId id="274" r:id="rId24"/>
    <p:sldId id="295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Luz" initials="CL" lastIdx="1" clrIdx="0">
    <p:extLst>
      <p:ext uri="{19B8F6BF-5375-455C-9EA6-DF929625EA0E}">
        <p15:presenceInfo xmlns:p15="http://schemas.microsoft.com/office/powerpoint/2012/main" userId="476bd2cf715a62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5:26:08.409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03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77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29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23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7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31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71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3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66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57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52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AC743DC-3E39-49B3-A7AE-7815058B74FB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A6F54F5-37FB-43F9-A374-711A1B465736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8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comments" Target="../comments/commen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5F77C4-1C83-69B9-D052-5F6543EDC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845734"/>
            <a:ext cx="4825848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Notificação e termo de responsabilidade aos proprietários de bares sobre a venda de bebidas alcoólicas a menores de 18 anos</a:t>
            </a:r>
          </a:p>
          <a:p>
            <a:pPr algn="just"/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687403" y="1845734"/>
            <a:ext cx="1089448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838856"/>
              </p:ext>
            </p:extLst>
          </p:nvPr>
        </p:nvGraphicFramePr>
        <p:xfrm>
          <a:off x="6591868" y="1845734"/>
          <a:ext cx="5423621" cy="4336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2" imgW="0" imgH="0" progId="StaticMetafile">
                  <p:embed/>
                </p:oleObj>
              </mc:Choice>
              <mc:Fallback>
                <p:oleObj name="Imagem" r:id="rId2" imgW="0" imgH="0" progId="StaticMetafile">
                  <p:embed/>
                  <p:pic>
                    <p:nvPicPr>
                      <p:cNvPr id="0" name="rectole000000000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621"/>
                      <a:stretch>
                        <a:fillRect/>
                      </a:stretch>
                    </p:blipFill>
                    <p:spPr bwMode="auto">
                      <a:xfrm>
                        <a:off x="6591868" y="1845734"/>
                        <a:ext cx="5423621" cy="43367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591868" y="6182436"/>
            <a:ext cx="5423621" cy="57044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589539" y="195003"/>
            <a:ext cx="6195728" cy="1290637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DE3F93-F9B3-2CF7-11E4-F9F22371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74" y="412563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1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1494" y="2222661"/>
            <a:ext cx="5330816" cy="355089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Reunião equipe </a:t>
            </a:r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intersetorial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Selo Unicef com a participação dos profissionais da secretaria de Assistência Social e Educação do município de bocaina-PI, na qual foi realizado avaliação das ações já desenvolvidas e traçado ações do Busca Ativa Escolar a serem desenvolvidas no município.</a:t>
            </a:r>
          </a:p>
          <a:p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72742" y="359963"/>
            <a:ext cx="7832931" cy="9517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86525" y="1949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187320"/>
              </p:ext>
            </p:extLst>
          </p:nvPr>
        </p:nvGraphicFramePr>
        <p:xfrm>
          <a:off x="6486525" y="1949706"/>
          <a:ext cx="5705475" cy="466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2" imgW="0" imgH="0" progId="StaticMetafile">
                  <p:embed/>
                </p:oleObj>
              </mc:Choice>
              <mc:Fallback>
                <p:oleObj name="Imagem" r:id="rId2" imgW="0" imgH="0" progId="StaticMetafile">
                  <p:embed/>
                  <p:pic>
                    <p:nvPicPr>
                      <p:cNvPr id="0" name="rectole000000001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326"/>
                      <a:stretch>
                        <a:fillRect/>
                      </a:stretch>
                    </p:blipFill>
                    <p:spPr bwMode="auto">
                      <a:xfrm>
                        <a:off x="6486525" y="1949706"/>
                        <a:ext cx="5705475" cy="466945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486525" y="6141493"/>
            <a:ext cx="5705475" cy="6141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5738D8-77F9-BD28-C890-70A437ED6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17" y="359963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2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16BA27A-4F45-65C4-A497-F6ACED88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5" name="Espaço Reservado para Conteúdo 5">
            <a:extLst>
              <a:ext uri="{FF2B5EF4-FFF2-40B4-BE49-F238E27FC236}">
                <a16:creationId xmlns:a16="http://schemas.microsoft.com/office/drawing/2014/main" id="{F4838F6D-E416-406C-A65E-893BB5D23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8" y="2113921"/>
            <a:ext cx="602702" cy="55282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D81B321-F2FA-661A-3B15-C61128059A24}"/>
              </a:ext>
            </a:extLst>
          </p:cNvPr>
          <p:cNvSpPr txBox="1"/>
          <p:nvPr/>
        </p:nvSpPr>
        <p:spPr>
          <a:xfrm>
            <a:off x="2349794" y="1988798"/>
            <a:ext cx="30621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ABRIL</a:t>
            </a:r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/2023: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A63222-8E1F-75D5-01B6-80DF57ED4D48}"/>
              </a:ext>
            </a:extLst>
          </p:cNvPr>
          <p:cNvSpPr txBox="1"/>
          <p:nvPr/>
        </p:nvSpPr>
        <p:spPr>
          <a:xfrm>
            <a:off x="1096963" y="2948757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Abertura de Edital para o preenchimento das vagas para o Conselho Tutelar de Bocaina-PI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B4F8EEF-0E21-50E8-D93F-597BCA149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38" y="1736725"/>
            <a:ext cx="4571388" cy="41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A138D0-76A2-02BB-C83C-8B032172F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2" y="285241"/>
            <a:ext cx="1943371" cy="115268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0FCBDB5-0C44-8F80-548E-BD8CCCD71B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457639" y="5870475"/>
            <a:ext cx="4500086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3609A0E-2A19-376D-09D8-3386F9D25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70" y="1719743"/>
            <a:ext cx="6453930" cy="46139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B81A01-ECC3-7935-31EB-5C58FC9F3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743"/>
            <a:ext cx="5673754" cy="46139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A3CE940-4786-F35C-8184-755608D7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031"/>
            <a:ext cx="1943371" cy="115268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96A726-5A09-4EDB-5488-D76CEE3718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9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4E00D44-7179-5E6F-823B-D1A05D057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185"/>
            <a:ext cx="5872294" cy="472300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91BBD10-33F7-E2A1-D29B-3087DA0A2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5186"/>
            <a:ext cx="6096000" cy="472300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1341A68-62D6-F392-D7F6-5D2912035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6" y="0"/>
            <a:ext cx="1943371" cy="115268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7E5E47A-E58B-67C7-E086-A510E6008B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1" y="2554181"/>
            <a:ext cx="5071508" cy="331491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12ª Conferência Municipal dos Direitos da Criança e do Adolescente com temática: 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 panose="020F0502020204030204" pitchFamily="2" charset="0"/>
              </a:rPr>
              <a:t>Impactos da pandemia nos direitos das crianças e adolescentes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Raleway" panose="020F0502020204030204" pitchFamily="2" charset="0"/>
              </a:rPr>
              <a:t>Caminhada em alusão ao 18 de maio – Combate ao Abuso e Exploração Sexual  de Crianças e Adolescentes</a:t>
            </a:r>
            <a:endParaRPr lang="pt-BR" b="1" i="0" dirty="0">
              <a:solidFill>
                <a:srgbClr val="000000"/>
              </a:solidFill>
              <a:effectLst/>
              <a:latin typeface="Raleway" panose="020F0502020204030204" pitchFamily="2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97280" y="450758"/>
            <a:ext cx="10058400" cy="9517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6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22" y="1846295"/>
            <a:ext cx="602882" cy="55379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52404" y="1755498"/>
            <a:ext cx="2765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MAIO/2023: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71671" y="1846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895942" y="3529264"/>
            <a:ext cx="1067830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306" name="Picture 66">
            <a:extLst>
              <a:ext uri="{FF2B5EF4-FFF2-40B4-BE49-F238E27FC236}">
                <a16:creationId xmlns:a16="http://schemas.microsoft.com/office/drawing/2014/main" id="{F2273F82-7A4A-138A-0A4E-7DE78A34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19" y="1402507"/>
            <a:ext cx="4620643" cy="248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8" name="Picture 68">
            <a:extLst>
              <a:ext uri="{FF2B5EF4-FFF2-40B4-BE49-F238E27FC236}">
                <a16:creationId xmlns:a16="http://schemas.microsoft.com/office/drawing/2014/main" id="{AD01BB0B-A2F7-E986-FDBB-023039B8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49" y="3891515"/>
            <a:ext cx="4784651" cy="24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1AC3172-1A22-1E59-A3C1-C09F38A32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38" y="350289"/>
            <a:ext cx="1943371" cy="11526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50BD338-4104-F57D-EA38-91B2467CA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162" y="1845733"/>
            <a:ext cx="4878754" cy="4023360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Campanha 18 de Maio-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“Dia Nacional de Combate ao Abuso e à Exploração Sexual de Crianças e Adolescentes”</a:t>
            </a:r>
          </a:p>
          <a:p>
            <a:pPr marL="0" indent="0">
              <a:buNone/>
            </a:pPr>
            <a:endParaRPr lang="pt-BR" b="1" dirty="0"/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 Vídeos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Campanhas pelas redes sociais.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b="1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97280" y="470077"/>
            <a:ext cx="10058400" cy="913112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34" y="1845733"/>
            <a:ext cx="6023462" cy="48919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18179F-2E5B-AA05-D24B-EC1F197C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6" y="470077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4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51163" y="385522"/>
            <a:ext cx="7891975" cy="935502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4283" y="1808864"/>
            <a:ext cx="7650793" cy="4464345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CAMPANHA “18 DE MAIO” – </a:t>
            </a: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CAMPANHA NACIONAL DE COMBATE AO ABUSO E EXPLORAÇÃO SEXUAL CONTRA CRIANÇAS E ADOLESCENTES.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Divulgação da programação dos eventos que ocorrerão durante o mês de maio através da veiculação em mídias sociais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Veiculação de folders educativos, material áudio visual e vídeos sobre a temática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Ação: Carro de som com a divulgação da campanha (zona rural e urbana)  e faixa em prédio público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 de conversa na rádio </a:t>
            </a: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Imaculada Conceição sobre Abuso e Exploração Sexual Infantil, Advogado Dr. Geovane Junior e Conselheiros Tutelares</a:t>
            </a:r>
          </a:p>
          <a:p>
            <a:pPr marL="0" indent="0" algn="just">
              <a:buNone/>
            </a:pP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DURANTE TODO MÊS DE MAIO</a:t>
            </a:r>
          </a:p>
          <a:p>
            <a:pPr marL="0" indent="0" algn="just">
              <a:buNone/>
            </a:pPr>
            <a:r>
              <a:rPr lang="pt-B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Ações: Trabalho nas escolas da Rede Municipal de Educação com a temática da Campanha</a:t>
            </a:r>
            <a:endParaRPr lang="pt-BR" dirty="0"/>
          </a:p>
        </p:txBody>
      </p:sp>
      <p:sp>
        <p:nvSpPr>
          <p:cNvPr id="7" name="AutoShape 8" descr="blob:https://web.whatsapp.com/f360cd5c-2920-49d8-8519-54134c000fb3"/>
          <p:cNvSpPr>
            <a:spLocks noChangeAspect="1" noChangeArrowheads="1"/>
          </p:cNvSpPr>
          <p:nvPr/>
        </p:nvSpPr>
        <p:spPr bwMode="auto">
          <a:xfrm>
            <a:off x="7963935" y="478713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24AF048-B496-B0F7-AA1D-8F3A298F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2449"/>
            <a:ext cx="3810000" cy="25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FBD4E4D-51FB-B001-E2F0-77CD193D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41036"/>
            <a:ext cx="3810000" cy="22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5D1153-EFE4-0B93-09B0-C215E04BA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83" y="375036"/>
            <a:ext cx="1943371" cy="11526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2F02EF3-D149-68E0-73A4-0A46A481E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6212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4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8341" y="456753"/>
            <a:ext cx="7201866" cy="79304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2254" y="1976114"/>
            <a:ext cx="3116688" cy="134238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FAÇA</a:t>
            </a:r>
          </a:p>
        </p:txBody>
      </p:sp>
      <p:pic>
        <p:nvPicPr>
          <p:cNvPr id="20484" name="Picture 4" descr="https://cidadesnanet.com/news/wp-content/uploads/2021/05/IMG_54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7397"/>
          <a:stretch/>
        </p:blipFill>
        <p:spPr bwMode="auto">
          <a:xfrm>
            <a:off x="4468969" y="1737360"/>
            <a:ext cx="4088942" cy="286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cidadesnanet.com/news/wp-content/uploads/2021/05/IMG_55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8" r="55121" b="16347"/>
          <a:stretch/>
        </p:blipFill>
        <p:spPr bwMode="auto">
          <a:xfrm>
            <a:off x="8650596" y="3167559"/>
            <a:ext cx="3496715" cy="29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cidadesnanet.com/news/wp-content/uploads/2021/05/IMG_54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4" t="9264" r="28890"/>
          <a:stretch/>
        </p:blipFill>
        <p:spPr bwMode="auto">
          <a:xfrm>
            <a:off x="154547" y="3415200"/>
            <a:ext cx="4314422" cy="33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19861" y="5091524"/>
            <a:ext cx="340990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 de Maio</a:t>
            </a:r>
          </a:p>
        </p:txBody>
      </p:sp>
      <p:sp>
        <p:nvSpPr>
          <p:cNvPr id="5" name="Retângulo 4"/>
          <p:cNvSpPr/>
          <p:nvPr/>
        </p:nvSpPr>
        <p:spPr>
          <a:xfrm>
            <a:off x="8650596" y="1711866"/>
            <a:ext cx="3239221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BONITO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FA9B89-EE22-BBAD-FBD3-6A7755CB1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81" y="421100"/>
            <a:ext cx="1943371" cy="11526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650CDFB-DEA8-117F-3C1B-0F4900CA8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8526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79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2229" y="2535483"/>
            <a:ext cx="10058400" cy="5811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Comemoração em alusão aos festejos juninos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050539" y="359963"/>
            <a:ext cx="7163229" cy="1080537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6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22" y="1814574"/>
            <a:ext cx="602882" cy="55379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28373" y="1716075"/>
            <a:ext cx="30428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JUNHO/2023: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8971" y="29855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560472" y="2980563"/>
            <a:ext cx="1418208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342" name="Picture 54">
            <a:extLst>
              <a:ext uri="{FF2B5EF4-FFF2-40B4-BE49-F238E27FC236}">
                <a16:creationId xmlns:a16="http://schemas.microsoft.com/office/drawing/2014/main" id="{146239D3-083A-0765-7A72-02E40393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773543"/>
            <a:ext cx="3810000" cy="25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44" name="Picture 56">
            <a:extLst>
              <a:ext uri="{FF2B5EF4-FFF2-40B4-BE49-F238E27FC236}">
                <a16:creationId xmlns:a16="http://schemas.microsoft.com/office/drawing/2014/main" id="{97EA6F4C-E63A-CC6E-F1FA-0C48BC68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79" y="4324064"/>
            <a:ext cx="359912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BF1C78-AED5-234F-B7B5-A1DBE6C2E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36" y="359963"/>
            <a:ext cx="1943371" cy="11526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5001DA-A73A-B541-9B41-9FB594AFA4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1675" y="399889"/>
            <a:ext cx="9635973" cy="848718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6"/>
          <a:stretch/>
        </p:blipFill>
        <p:spPr>
          <a:xfrm>
            <a:off x="493726" y="257578"/>
            <a:ext cx="1953259" cy="1133341"/>
          </a:xfrm>
        </p:spPr>
      </p:pic>
      <p:sp>
        <p:nvSpPr>
          <p:cNvPr id="6" name="Retângulo 5"/>
          <p:cNvSpPr/>
          <p:nvPr/>
        </p:nvSpPr>
        <p:spPr>
          <a:xfrm>
            <a:off x="1161675" y="1788965"/>
            <a:ext cx="7826886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Ações Permanentes no CRAS </a:t>
            </a:r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93726" y="2712295"/>
            <a:ext cx="11381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Na Secretária de Assistência Social e CRAS são ofertados Serviços, Benefícios, Programas e Projetos de Proteção Social Básica: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Realização de procedimentos operacionais do Cadastro Único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(Programa Bolsa Família e Benefício de Prestação Continuada (BPC)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como recadastramento, transferência e atualização cadastrais.</a:t>
            </a:r>
          </a:p>
          <a:p>
            <a:pPr lvl="0"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184256" y="6027731"/>
            <a:ext cx="5825544" cy="6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C3EBD9F-77F6-6A70-6D5F-3ECCBB9C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5" name="Espaço Reservado para Conteúdo 5">
            <a:extLst>
              <a:ext uri="{FF2B5EF4-FFF2-40B4-BE49-F238E27FC236}">
                <a16:creationId xmlns:a16="http://schemas.microsoft.com/office/drawing/2014/main" id="{66C38624-8945-1071-8D5C-57947446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135186"/>
            <a:ext cx="602702" cy="55282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99CBC1-0C34-306F-5AA3-0A6FD978A929}"/>
              </a:ext>
            </a:extLst>
          </p:cNvPr>
          <p:cNvSpPr txBox="1"/>
          <p:nvPr/>
        </p:nvSpPr>
        <p:spPr>
          <a:xfrm>
            <a:off x="1876779" y="1980123"/>
            <a:ext cx="3301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AGOSTO</a:t>
            </a:r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/2023: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CB1148-8286-C2C5-375D-3066D977E035}"/>
              </a:ext>
            </a:extLst>
          </p:cNvPr>
          <p:cNvSpPr txBox="1"/>
          <p:nvPr/>
        </p:nvSpPr>
        <p:spPr>
          <a:xfrm>
            <a:off x="1096963" y="2931407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12º Conferência Municipal de Assistência Social com tema central: “Reconstrução Do SUAS: O SUAS que temos e o SUAS que queremos.”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02A1745-F262-FAFA-9948-9B625B1B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567" y="1724137"/>
            <a:ext cx="4129059" cy="26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658CE5BF-D65F-B160-AA8C-EBCCB6FD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52" y="4421825"/>
            <a:ext cx="3777198" cy="16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CF9177A-9ADE-A6E1-52A1-04064721F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28" y="435688"/>
            <a:ext cx="1943371" cy="115268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F3A568A-4E78-1908-4DB8-426D586CAE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C3EBD9F-77F6-6A70-6D5F-3ECCBB9C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5" name="Espaço Reservado para Conteúdo 5">
            <a:extLst>
              <a:ext uri="{FF2B5EF4-FFF2-40B4-BE49-F238E27FC236}">
                <a16:creationId xmlns:a16="http://schemas.microsoft.com/office/drawing/2014/main" id="{66C38624-8945-1071-8D5C-57947446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135186"/>
            <a:ext cx="602702" cy="55282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99CBC1-0C34-306F-5AA3-0A6FD978A929}"/>
              </a:ext>
            </a:extLst>
          </p:cNvPr>
          <p:cNvSpPr txBox="1"/>
          <p:nvPr/>
        </p:nvSpPr>
        <p:spPr>
          <a:xfrm>
            <a:off x="1876779" y="1980123"/>
            <a:ext cx="3301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AGOSTO</a:t>
            </a:r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/2023: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CB1148-8286-C2C5-375D-3066D977E035}"/>
              </a:ext>
            </a:extLst>
          </p:cNvPr>
          <p:cNvSpPr txBox="1"/>
          <p:nvPr/>
        </p:nvSpPr>
        <p:spPr>
          <a:xfrm>
            <a:off x="1096963" y="2931407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Fórum Regional de Políticas Públicas para Pessoas com Deficiência – TODOS PELA INCLUSÃO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F9177A-9ADE-A6E1-52A1-04064721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8" y="435688"/>
            <a:ext cx="1943371" cy="11526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738F93-79C1-F7C3-FD54-7AC4FAE89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82" y="1695514"/>
            <a:ext cx="3607187" cy="24170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72CBE4F-EF9C-33EE-1ECA-D6411E553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735" y="4112584"/>
            <a:ext cx="4997265" cy="22200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89A3C0-A31D-48FA-9444-5B23D96227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3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186" y="2748652"/>
            <a:ext cx="5319562" cy="319028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Roda de conversa sobre 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Campanha Setembro Amarelo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com os orientadores Sociais, com o objetivo de capacita-los como multiplicadores e assim ampliar a conscientização e orientação á população em relação a prevenção do suicídio.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Culminância do Projeto De Ensino Religioso – Conhecendo os santuários venerados de ( Cazé e Crioula) pelos fiéis, dimensão da fé por virtudes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heróicas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 sofridas.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60619" y="631065"/>
            <a:ext cx="7729900" cy="938870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5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22" y="1846295"/>
            <a:ext cx="602882" cy="55379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19362" y="1764406"/>
            <a:ext cx="3877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SETEMBRO/2023: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208295" y="21656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6411" name="Picture 27" descr="Familiares de São Julião fazem campanha para reconstruir a Capela de Cazé,  local de promessas e intercessões destruído por incêndio em Bocaina -  Portal É Notícias">
            <a:extLst>
              <a:ext uri="{FF2B5EF4-FFF2-40B4-BE49-F238E27FC236}">
                <a16:creationId xmlns:a16="http://schemas.microsoft.com/office/drawing/2014/main" id="{F531B354-C3FE-C2FF-A951-47A6B6B3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88" y="2118349"/>
            <a:ext cx="5652977" cy="31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06349B-8FCD-18E0-34E8-2A82C8E5D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36" y="417249"/>
            <a:ext cx="1943371" cy="11526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DD44274-BCB1-DBC8-93C9-917105FED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3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1369" y="2553619"/>
            <a:ext cx="10058400" cy="102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Eleição Conselho Tutelar 2024-2027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86378" y="170694"/>
            <a:ext cx="7562474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31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6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22" y="1846295"/>
            <a:ext cx="602882" cy="55379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52404" y="1774128"/>
            <a:ext cx="3699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OUTUBRO/2023: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89438" y="3394929"/>
            <a:ext cx="1257744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7469" y="3435466"/>
            <a:ext cx="1209335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915894" y="3394929"/>
            <a:ext cx="1570286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7457" name="Picture 49">
            <a:extLst>
              <a:ext uri="{FF2B5EF4-FFF2-40B4-BE49-F238E27FC236}">
                <a16:creationId xmlns:a16="http://schemas.microsoft.com/office/drawing/2014/main" id="{434579DD-52EB-E88D-6A93-8437E300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71" y="2097196"/>
            <a:ext cx="5231218" cy="34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94B23D0-6196-9C7B-59A1-D3B98B89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36" y="467909"/>
            <a:ext cx="1943371" cy="11526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074B45-DD0A-4832-4092-5417736BB7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98903" y="6157813"/>
            <a:ext cx="4193097" cy="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1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81918" y="5390707"/>
            <a:ext cx="4910082" cy="9316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Obrigado!</a:t>
            </a:r>
            <a:endParaRPr lang="pt-B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07F58969-B3CB-6DA6-90D2-1EFBB46DE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7" y="191386"/>
            <a:ext cx="11302410" cy="51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1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6990" y="283979"/>
            <a:ext cx="7510959" cy="951749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3184" y="2494589"/>
            <a:ext cx="8571090" cy="373878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b="1" i="0" dirty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No mês de outubro de 2023, o município de BOCAINA/PI teve 876 famílias atendidas pelo Programa Bolsa Família, com 1.842 pessoas beneficiadas, e totalizando um investimento de R$ 573.315,00 e um benefício médio </a:t>
            </a:r>
            <a:r>
              <a:rPr lang="pt-BR" b="1" i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de R</a:t>
            </a:r>
            <a:r>
              <a:rPr lang="pt-BR" b="1" i="0" dirty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$ 655,22.</a:t>
            </a:r>
            <a:endParaRPr lang="pt-BR" dirty="0"/>
          </a:p>
          <a:p>
            <a:pPr algn="l"/>
            <a:r>
              <a:rPr lang="pt-BR" b="1" i="0" dirty="0">
                <a:solidFill>
                  <a:srgbClr val="333333"/>
                </a:solidFill>
                <a:effectLst/>
                <a:latin typeface="var(--font-ptsans)"/>
              </a:rPr>
              <a:t>Quantidade de benefícios do Bolsa Família, por tipo, em outubro de 2023 no município de BOCAINA/PI:</a:t>
            </a:r>
            <a:endParaRPr lang="pt-BR" b="0" i="0" dirty="0">
              <a:solidFill>
                <a:srgbClr val="333333"/>
              </a:solidFill>
              <a:effectLst/>
              <a:latin typeface="var(--font-ptsans)"/>
            </a:endParaRPr>
          </a:p>
          <a:p>
            <a:pPr algn="l"/>
            <a:r>
              <a:rPr lang="pt-BR" b="1" i="0" dirty="0">
                <a:solidFill>
                  <a:srgbClr val="333333"/>
                </a:solidFill>
                <a:effectLst/>
                <a:latin typeface="var(--font-ptsans)"/>
              </a:rPr>
              <a:t>. 1.842 Benefício de Renda de Cidadania (BRC):</a:t>
            </a:r>
            <a:r>
              <a:rPr lang="pt-BR" b="0" i="0" dirty="0">
                <a:solidFill>
                  <a:srgbClr val="333333"/>
                </a:solidFill>
                <a:effectLst/>
                <a:latin typeface="var(--font-ptsans)"/>
              </a:rPr>
              <a:t> no valor de R$ 142,00 (cento e quarenta e dois reais</a:t>
            </a:r>
          </a:p>
          <a:p>
            <a:pPr algn="l"/>
            <a:r>
              <a:rPr lang="pt-BR" b="1" i="0" dirty="0">
                <a:solidFill>
                  <a:srgbClr val="333333"/>
                </a:solidFill>
                <a:effectLst/>
                <a:latin typeface="var(--font-ptsans)"/>
              </a:rPr>
              <a:t>. 849 Benefício Complementar (BC):</a:t>
            </a:r>
            <a:r>
              <a:rPr lang="pt-BR" b="0" i="0" dirty="0">
                <a:solidFill>
                  <a:srgbClr val="333333"/>
                </a:solidFill>
                <a:effectLst/>
                <a:latin typeface="var(--font-ptsans)"/>
              </a:rPr>
              <a:t> destinado às famílias beneficiárias do Programa Bolsa Família cuja soma dos valores relativos aos benefícios financeiros de que trata o inciso I deste parágrafo seja inferior a R$ 600,00 (seiscentos reais), calculado pela diferença entre este valor e a referida soma.</a:t>
            </a:r>
          </a:p>
          <a:p>
            <a:pPr algn="l"/>
            <a:r>
              <a:rPr lang="pt-BR" b="1" i="0" dirty="0">
                <a:solidFill>
                  <a:srgbClr val="333333"/>
                </a:solidFill>
                <a:effectLst/>
                <a:latin typeface="var(--font-ptsans)"/>
              </a:rPr>
              <a:t>. 222 Benefício Primeira Infância (BPI):</a:t>
            </a:r>
            <a:r>
              <a:rPr lang="pt-BR" b="0" i="0" dirty="0">
                <a:solidFill>
                  <a:srgbClr val="333333"/>
                </a:solidFill>
                <a:effectLst/>
                <a:latin typeface="var(--font-ptsans)"/>
              </a:rPr>
              <a:t> no valor de R$ 150,00 (cento e cinquenta reais) por criança, destinado às famílias beneficiárias que possuírem, em sua composição, crianças com idade entre 0 (zero) e 7 (sete) anos incompletos.</a:t>
            </a:r>
          </a:p>
          <a:p>
            <a:pPr algn="l"/>
            <a:r>
              <a:rPr lang="pt-BR" b="1" i="0" dirty="0">
                <a:solidFill>
                  <a:srgbClr val="333333"/>
                </a:solidFill>
                <a:effectLst/>
                <a:latin typeface="var(--font-ptsans)"/>
              </a:rPr>
              <a:t>391 Benefício Variável Familiar (BVF):</a:t>
            </a:r>
            <a:r>
              <a:rPr lang="pt-BR" b="0" i="0" dirty="0">
                <a:solidFill>
                  <a:srgbClr val="333333"/>
                </a:solidFill>
                <a:effectLst/>
                <a:latin typeface="var(--font-ptsans)"/>
              </a:rPr>
              <a:t> no valor de R$ 50,00 (cinquenta reais</a:t>
            </a:r>
          </a:p>
          <a:p>
            <a:pPr algn="l"/>
            <a:r>
              <a:rPr lang="pt-BR" b="1" i="0" dirty="0">
                <a:solidFill>
                  <a:srgbClr val="333333"/>
                </a:solidFill>
                <a:effectLst/>
                <a:latin typeface="var(--font-ptsans)"/>
              </a:rPr>
              <a:t>. 13 Benefício Extraordinário de Transição (BET)</a:t>
            </a:r>
            <a:endParaRPr lang="pt-BR" b="0" i="0" dirty="0">
              <a:solidFill>
                <a:srgbClr val="333333"/>
              </a:solidFill>
              <a:effectLst/>
              <a:latin typeface="var(--font-ptsans)"/>
            </a:endParaRPr>
          </a:p>
          <a:p>
            <a:pPr algn="l"/>
            <a:endParaRPr lang="pt-BR" b="0" i="0" dirty="0">
              <a:solidFill>
                <a:srgbClr val="333333"/>
              </a:solidFill>
              <a:effectLst/>
              <a:latin typeface="var(--font-ptsans)"/>
            </a:endParaRP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31820" y="1786703"/>
            <a:ext cx="1177129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CADASTRO ÚNICO E BOLSA FAMÍLIA EM NÚMEROS</a:t>
            </a:r>
          </a:p>
        </p:txBody>
      </p:sp>
      <p:pic>
        <p:nvPicPr>
          <p:cNvPr id="18436" name="Picture 4" descr="Cadastro Único (CadÚnico): O Que é e Como Fazer o Cadastro?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24791" r="5958" b="16047"/>
          <a:stretch/>
        </p:blipFill>
        <p:spPr bwMode="auto">
          <a:xfrm>
            <a:off x="8934274" y="3212983"/>
            <a:ext cx="3068835" cy="22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86EB13-206A-4AB3-87C1-FB49FFEF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0" y="280074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8959" y="463639"/>
            <a:ext cx="5973221" cy="97750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3132" y="2022598"/>
            <a:ext cx="6995842" cy="4023360"/>
          </a:xfrm>
        </p:spPr>
        <p:txBody>
          <a:bodyPr>
            <a:normAutofit lnSpcReduction="10000"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Emissão de Carteira do Idoso e Passe Livre Intermunicipal e Interestadual;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e acompanhamento por parte da equipe técnica do CRAS as famílias em situação de vulnerabilidade, risco Social e violação de direitos, referenciadas pelo Ministério Público do Piauí.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Acompanhamento das famílias e indivíduos, emissão de laudos, pareceres e relatórios sociais, e visitas domiciliares.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técnico aos Conselheiros Tutelares do município de Bocaina.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Solicitação e entrega de Benefícios Eventuais garantidos pela LOAS, tais como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auxílio natalidade e funeral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 Benefício Eventual Alimentação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(Cesta Básica)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às famílias que vivenciavam situações de vulnerabilidade social ;</a:t>
            </a:r>
          </a:p>
          <a:p>
            <a:endParaRPr lang="pt-BR" sz="1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7932407" y="6037458"/>
            <a:ext cx="4193097" cy="700187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998904" y="3302758"/>
            <a:ext cx="1298434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572317"/>
              </p:ext>
            </p:extLst>
          </p:nvPr>
        </p:nvGraphicFramePr>
        <p:xfrm>
          <a:off x="7998904" y="1897039"/>
          <a:ext cx="4060104" cy="4140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3" imgW="0" imgH="0" progId="StaticMetafile">
                  <p:embed/>
                </p:oleObj>
              </mc:Choice>
              <mc:Fallback>
                <p:oleObj name="Imagem" r:id="rId3" imgW="0" imgH="0" progId="StaticMetafile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255" t="12933" r="18285"/>
                      <a:stretch>
                        <a:fillRect/>
                      </a:stretch>
                    </p:blipFill>
                    <p:spPr bwMode="auto">
                      <a:xfrm>
                        <a:off x="7998904" y="1897039"/>
                        <a:ext cx="4060104" cy="41404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B7FD616E-B6C5-0437-56C2-EB07FBA48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0" y="288459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2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5325" y="476518"/>
            <a:ext cx="6179283" cy="900233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622738"/>
            <a:ext cx="10493706" cy="4246356"/>
          </a:xfrm>
        </p:spPr>
        <p:txBody>
          <a:bodyPr>
            <a:normAutofit/>
          </a:bodyPr>
          <a:lstStyle/>
          <a:p>
            <a:pPr lvl="0"/>
            <a:endParaRPr lang="pt-BR" dirty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Desenvolvimento de ações voltadas à proteção social, orientação e informação da população em situação de vulnerabilidade e risco social, objetivando aumentar a capacidade de resposta do SUAS no atendimento às famílias e aos indivíduos em situação de vulnerabilidade e risco social.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Apoio dos Orientadores Sociais do SCFV a Secretaria Municipal de Educação na realização das  ações, entregas de kits alimentares e atividades escolares.</a:t>
            </a:r>
          </a:p>
          <a:p>
            <a:pPr lvl="0"/>
            <a:endParaRPr lang="pt-BR" dirty="0"/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235771" y="5485947"/>
            <a:ext cx="5825544" cy="7662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F93FAD1-3BB6-F690-0BC0-A31DEBD6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80" y="347059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7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4629" y="340084"/>
            <a:ext cx="6269435" cy="96700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1973" y="2575129"/>
            <a:ext cx="7029289" cy="3344835"/>
          </a:xfrm>
        </p:spPr>
        <p:txBody>
          <a:bodyPr/>
          <a:lstStyle/>
          <a:p>
            <a:r>
              <a:rPr lang="pt-BR" dirty="0"/>
              <a:t>                  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12396" y="2901317"/>
            <a:ext cx="3336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JANEIRO/2023: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19" y="2970178"/>
            <a:ext cx="522577" cy="53928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57099" y="3679295"/>
            <a:ext cx="509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Busca Ativa Escolar (Selo Unicef) e cadastramento das famílias no CADUNICO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43060" y="1874491"/>
            <a:ext cx="5806053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Ações Mensais</a:t>
            </a:r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248651" y="1416031"/>
            <a:ext cx="1035737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503442" y="2014714"/>
            <a:ext cx="1553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8" name="Objet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764338"/>
              </p:ext>
            </p:extLst>
          </p:nvPr>
        </p:nvGraphicFramePr>
        <p:xfrm>
          <a:off x="7446959" y="1874491"/>
          <a:ext cx="4453889" cy="437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3" imgW="0" imgH="0" progId="StaticMetafile">
                  <p:embed/>
                </p:oleObj>
              </mc:Choice>
              <mc:Fallback>
                <p:oleObj name="Imagem" r:id="rId3" imgW="0" imgH="0" progId="StaticMetafile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599" r="36063" b="8400"/>
                      <a:stretch>
                        <a:fillRect/>
                      </a:stretch>
                    </p:blipFill>
                    <p:spPr bwMode="auto">
                      <a:xfrm>
                        <a:off x="7446959" y="1874491"/>
                        <a:ext cx="4453889" cy="43761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366456" y="6083063"/>
            <a:ext cx="5825544" cy="7662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53322B-868B-CC79-1292-81D8AD3DA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23" y="340084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0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8417" y="358359"/>
            <a:ext cx="6277972" cy="986733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18912" y="1845734"/>
            <a:ext cx="4836767" cy="402336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68823" y="2305174"/>
            <a:ext cx="5127009" cy="1398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Cadastramento e/ou atualização das Famílias no CADUNICO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t-BR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t-BR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318912" y="6045958"/>
            <a:ext cx="5825544" cy="706924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40347" y="1845734"/>
            <a:ext cx="149946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492171"/>
              </p:ext>
            </p:extLst>
          </p:nvPr>
        </p:nvGraphicFramePr>
        <p:xfrm>
          <a:off x="6318912" y="1845734"/>
          <a:ext cx="5825544" cy="4200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3" imgW="0" imgH="0" progId="StaticMetafile">
                  <p:embed/>
                </p:oleObj>
              </mc:Choice>
              <mc:Fallback>
                <p:oleObj name="Imagem" r:id="rId3" imgW="0" imgH="0" progId="StaticMetafile">
                  <p:embed/>
                  <p:pic>
                    <p:nvPicPr>
                      <p:cNvPr id="0" name="rectole000000000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947" t="18082" r="5481"/>
                      <a:stretch>
                        <a:fillRect/>
                      </a:stretch>
                    </p:blipFill>
                    <p:spPr bwMode="auto">
                      <a:xfrm>
                        <a:off x="6318912" y="1845734"/>
                        <a:ext cx="5825544" cy="42002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314E9FAB-E9D0-BFF6-9A85-E8C9F5A1E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40" y="358359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3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5820" y="450758"/>
            <a:ext cx="6626974" cy="951749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1609" y="2313768"/>
            <a:ext cx="5057860" cy="3950553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preventiva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realizada pelos conselheiros tutelares do município de Bocaina-PI, durante o carnaval através de conscientização e notificação para a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venda de bebidas alcoólicas a menores de idade e cuidados a crianças e adolescentes.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Reunião Conselho Municipal De Assistência Social para tratar dos Recursos Financeiros do Demonstrativo 2022 aplicados no FMAS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Reunião Conselho Municipal De Assistência Social para tratar dos Recursos Financeiros do Demonstrativo 2021 da REDE SUAS aplicados no FMAS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96" y="1803313"/>
            <a:ext cx="494640" cy="51045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719309" y="1704597"/>
            <a:ext cx="38601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FEVEREIRO/2023: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74109" y="20744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0" name="Obje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850342"/>
              </p:ext>
            </p:extLst>
          </p:nvPr>
        </p:nvGraphicFramePr>
        <p:xfrm>
          <a:off x="6074109" y="2074458"/>
          <a:ext cx="5867400" cy="418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3" imgW="0" imgH="0" progId="StaticMetafile">
                  <p:embed/>
                </p:oleObj>
              </mc:Choice>
              <mc:Fallback>
                <p:oleObj name="Imagem" r:id="rId3" imgW="0" imgH="0" progId="StaticMetafile">
                  <p:embed/>
                  <p:pic>
                    <p:nvPicPr>
                      <p:cNvPr id="0" name="rectole000000001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4109" y="2074458"/>
                        <a:ext cx="5867400" cy="41898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4E461285-0CC9-8256-149C-C2CBF0C75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93" y="453196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2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9603" y="2091394"/>
            <a:ext cx="4848684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Campanha e panfletagem voltada à proteção de crianças e adolescentes no Carnaval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“Criança protegida, entre nesse bloco”.</a:t>
            </a:r>
          </a:p>
          <a:p>
            <a:pPr algn="just" fontAlgn="base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89360" y="3179928"/>
            <a:ext cx="1197802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68788" y="31142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55395"/>
              </p:ext>
            </p:extLst>
          </p:nvPr>
        </p:nvGraphicFramePr>
        <p:xfrm>
          <a:off x="6168788" y="1845734"/>
          <a:ext cx="5905500" cy="4868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" r:id="rId2" imgW="0" imgH="0" progId="StaticMetafile">
                  <p:embed/>
                </p:oleObj>
              </mc:Choice>
              <mc:Fallback>
                <p:oleObj name="Imagem" r:id="rId2" imgW="0" imgH="0" progId="StaticMetafile">
                  <p:embed/>
                  <p:pic>
                    <p:nvPicPr>
                      <p:cNvPr id="0" name="rectole000000000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788" y="1845734"/>
                        <a:ext cx="5905500" cy="486896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/>
          <a:stretch/>
        </p:blipFill>
        <p:spPr>
          <a:xfrm>
            <a:off x="6168788" y="6223379"/>
            <a:ext cx="5905500" cy="491319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440221" y="445310"/>
            <a:ext cx="7634288" cy="1054337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Prefeitura Municipal de Bocaina-PI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Secretária Municipal de Assistência Social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630382-E999-00D4-C114-7D8DFA371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45" y="445310"/>
            <a:ext cx="194337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765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2416</TotalTime>
  <Words>1231</Words>
  <Application>Microsoft Office PowerPoint</Application>
  <PresentationFormat>Widescreen</PresentationFormat>
  <Paragraphs>93</Paragraphs>
  <Slides>24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PT Sans</vt:lpstr>
      <vt:lpstr>Raleway</vt:lpstr>
      <vt:lpstr>var(--font-ptsans)</vt:lpstr>
      <vt:lpstr>Wingdings</vt:lpstr>
      <vt:lpstr>Retrospectiva</vt:lpstr>
      <vt:lpstr>Imagem</vt:lpstr>
      <vt:lpstr>Apresentação do PowerPoint</vt:lpstr>
      <vt:lpstr>    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    Prefeitura Municipal de Bocaina-PI Secretária Municipal de Assistência Social</vt:lpstr>
      <vt:lpstr>    Prefeitura Municipal de Bocaina-PI Secretária Municipal de Assistência Social</vt:lpstr>
      <vt:lpstr>Apresentação do PowerPoint</vt:lpstr>
      <vt:lpstr>Apresentação do PowerPoint</vt:lpstr>
      <vt:lpstr>    Prefeitura Municipal de Bocaina-PI Secretária Municipal de Assistência Social</vt:lpstr>
      <vt:lpstr>    Prefeitura Municipal de Bocaina-PI Secretária Municipal de Assistência Social</vt:lpstr>
      <vt:lpstr>Prefeitura Municipal de Bocaina-PI Secretária Municipal de Assistência Social</vt:lpstr>
      <vt:lpstr>Prefeitura Municipal de Bocaina-PI Secretária Municipal de Assistência Social</vt:lpstr>
      <vt:lpstr>    Prefeitura Municipal de Bocaina-PI Secretária Municipal de Assistência Social</vt:lpstr>
      <vt:lpstr>    Prefeitura Municipal de Bocaina-PI Secretária Municipal de Assistência Social</vt:lpstr>
      <vt:lpstr>    Prefeitura Municipal de Bocaina-PI Secretária Municipal de Assistência Social</vt:lpstr>
      <vt:lpstr>    Prefeitura Municipal de Bocaina-PI Secretária Municipal de Assistência Social</vt:lpstr>
      <vt:lpstr>    Prefeitura Municipal de Bocaina-PI Secretária Municipal de Assistência Social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Luz</dc:creator>
  <cp:lastModifiedBy>Secretaria Municipal de Assistência Social</cp:lastModifiedBy>
  <cp:revision>67</cp:revision>
  <cp:lastPrinted>2023-10-26T12:42:36Z</cp:lastPrinted>
  <dcterms:created xsi:type="dcterms:W3CDTF">2021-06-28T22:28:12Z</dcterms:created>
  <dcterms:modified xsi:type="dcterms:W3CDTF">2023-10-26T13:13:42Z</dcterms:modified>
</cp:coreProperties>
</file>